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3"/>
  </p:notesMasterIdLst>
  <p:sldIdLst>
    <p:sldId id="320" r:id="rId2"/>
    <p:sldId id="261" r:id="rId3"/>
    <p:sldId id="278" r:id="rId4"/>
    <p:sldId id="327" r:id="rId5"/>
    <p:sldId id="361" r:id="rId6"/>
    <p:sldId id="362" r:id="rId7"/>
    <p:sldId id="363" r:id="rId8"/>
    <p:sldId id="364" r:id="rId9"/>
    <p:sldId id="365" r:id="rId10"/>
    <p:sldId id="322" r:id="rId11"/>
    <p:sldId id="329" r:id="rId12"/>
    <p:sldId id="330" r:id="rId13"/>
    <p:sldId id="325" r:id="rId14"/>
    <p:sldId id="331" r:id="rId15"/>
    <p:sldId id="334" r:id="rId16"/>
    <p:sldId id="335" r:id="rId17"/>
    <p:sldId id="336" r:id="rId18"/>
    <p:sldId id="337" r:id="rId19"/>
    <p:sldId id="338" r:id="rId20"/>
    <p:sldId id="340" r:id="rId21"/>
    <p:sldId id="339" r:id="rId22"/>
    <p:sldId id="333" r:id="rId23"/>
    <p:sldId id="341" r:id="rId24"/>
    <p:sldId id="342" r:id="rId25"/>
    <p:sldId id="344" r:id="rId26"/>
    <p:sldId id="343" r:id="rId27"/>
    <p:sldId id="345" r:id="rId28"/>
    <p:sldId id="350" r:id="rId29"/>
    <p:sldId id="346" r:id="rId30"/>
    <p:sldId id="347" r:id="rId31"/>
    <p:sldId id="351" r:id="rId32"/>
    <p:sldId id="349" r:id="rId33"/>
    <p:sldId id="324" r:id="rId34"/>
    <p:sldId id="353" r:id="rId35"/>
    <p:sldId id="354" r:id="rId36"/>
    <p:sldId id="355" r:id="rId37"/>
    <p:sldId id="356" r:id="rId38"/>
    <p:sldId id="357" r:id="rId39"/>
    <p:sldId id="358" r:id="rId40"/>
    <p:sldId id="328" r:id="rId41"/>
    <p:sldId id="360" r:id="rId4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Google Sans"/>
      <p:regular r:id="rId48"/>
      <p:bold r:id="rId49"/>
      <p:italic r:id="rId50"/>
      <p:boldItalic r:id="rId51"/>
    </p:embeddedFont>
    <p:embeddedFont>
      <p:font typeface="Roboto Mono Light" panose="00000009000000000000" pitchFamily="49" charset="0"/>
      <p:regular r:id="rId52"/>
      <p:bold r:id="rId53"/>
      <p:italic r:id="rId54"/>
      <p:boldItalic r:id="rId55"/>
    </p:embeddedFont>
    <p:embeddedFont>
      <p:font typeface="黑体" panose="02010609060101010101" pitchFamily="49" charset="-122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霖 郭" initials="霖郭" lastIdx="1" clrIdx="0">
    <p:extLst>
      <p:ext uri="{19B8F6BF-5375-455C-9EA6-DF929625EA0E}">
        <p15:presenceInfo xmlns:p15="http://schemas.microsoft.com/office/powerpoint/2012/main" userId="26f2ef583b477f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60"/>
  </p:normalViewPr>
  <p:slideViewPr>
    <p:cSldViewPr snapToGrid="0">
      <p:cViewPr varScale="1">
        <p:scale>
          <a:sx n="202" d="100"/>
          <a:sy n="202" d="100"/>
        </p:scale>
        <p:origin x="5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AB3C78E5-C44B-846A-9DD1-09F147ED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fc3e78840_3_14:notes">
            <a:extLst>
              <a:ext uri="{FF2B5EF4-FFF2-40B4-BE49-F238E27FC236}">
                <a16:creationId xmlns:a16="http://schemas.microsoft.com/office/drawing/2014/main" id="{38CEC907-3FC8-222B-5F24-1604805189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fc3e78840_3_14:notes">
            <a:extLst>
              <a:ext uri="{FF2B5EF4-FFF2-40B4-BE49-F238E27FC236}">
                <a16:creationId xmlns:a16="http://schemas.microsoft.com/office/drawing/2014/main" id="{FFBDAAC8-2540-4E9A-CD2B-B8DCB0D8E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873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BD08848B-BB0F-9D09-52D3-27F2E2EA7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E2FFE29F-6249-B18D-787C-42EC195690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6ED28684-02E6-1352-9C2D-5945E1AA4B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147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60AB7CC3-200C-980C-DAC0-03EC1D51B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77E3F0D9-F4F1-0FA5-7384-4496AC82E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9CF97A2D-7398-147B-EBEA-5C4896257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442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BD4188A4-867D-6E70-C701-8CC5FC3D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fc3e78840_3_14:notes">
            <a:extLst>
              <a:ext uri="{FF2B5EF4-FFF2-40B4-BE49-F238E27FC236}">
                <a16:creationId xmlns:a16="http://schemas.microsoft.com/office/drawing/2014/main" id="{5FF5B78C-354E-A53D-4BBA-EA9B49643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fc3e78840_3_14:notes">
            <a:extLst>
              <a:ext uri="{FF2B5EF4-FFF2-40B4-BE49-F238E27FC236}">
                <a16:creationId xmlns:a16="http://schemas.microsoft.com/office/drawing/2014/main" id="{07481BEE-77C7-15FA-4CF5-BAF32979AC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50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0E932C4C-0079-B3BC-4257-EE9DA717F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156601B5-B352-06C6-22EE-B0360BF10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7BF12D9F-A24B-B737-1F4A-3907DA03B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995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973FFBA3-948C-8173-AA19-78F6913C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764784F3-35D8-AAA6-824B-9E196776B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396AECFD-D6D9-C445-559E-9B86EB638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12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BC67BDA5-A605-914E-952E-0C72729BA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A5D4DB85-EDBF-F690-AF4D-B62AEE2BB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A1843910-C4A9-D48F-A452-C13A94571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600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0B9A43AE-6A79-2929-3305-E70089CF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71F5726D-FF88-2F1F-880D-7D9E840C8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6055D6A6-8A9E-9EFE-58B9-FFAF951D0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440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90B7FC79-DD24-DD6A-1A62-28B181BC9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AD232236-EEBB-CF8D-C706-383D785CC7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7AC721CF-0498-5187-6B3E-D85E72A264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643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6A26A007-628C-ED71-D6BE-96B22AC3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6ACF9581-0D4C-FDB1-A2D0-565F7336FB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B1557071-28F6-E3B1-D6C1-24B3391BC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30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fc3e78840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fc3e78840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55F64F78-5A21-737E-9EFE-F4FEE9517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243EEC7C-9AF3-F36E-FD9B-6B1A6D71B6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9CA211CE-870A-55B5-67DC-DE3B1540BF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52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143CCA5-BA12-EDBE-D6DC-5D03D4AAB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4325DBEB-FEF1-F6F0-A737-B0A2627E2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335D6F06-12F8-12EB-8F6D-8C81D26EC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6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4CF915AC-8A46-8D01-226A-74BEC21F9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92D708C5-21D3-69DF-D392-798329E0A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E67BDD7D-8850-B6BB-847D-4A8B3379E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137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D3114D7C-9F48-36FA-2EF1-FC035417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A02A6725-95CC-35A3-69F3-9F58DF7E8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4855561B-F1FB-4856-F57C-2EA176558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495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6B52E70-739A-1DC8-8674-F350AC98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81E9ED14-61CF-35DD-5822-1AB2F54E22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70B7A2B6-24D0-F5B5-454A-D8D674A78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143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80AD16A-8418-2D10-0990-000CEB5C1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419BE785-FFDA-6105-D6C8-83E850CCF9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C31EB633-AD32-852C-F2D4-48251BE45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283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742B6A33-CA70-2CDE-7D46-3A4D4A50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8F8B66DB-C358-F3B1-243D-E71F0DD16E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1A95C403-2E10-0885-1473-9E0BCBA6E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631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C4080DFE-4B34-5C0E-5A57-247ABCF9D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690B48AC-EF67-F5BC-367F-EE7447B2B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1B98DFAD-1FD8-DA4A-74C9-9BB4FE5F4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86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E75A8ABC-87E8-4DE3-02AE-E53D12A7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F41AA40D-5DCA-7FAF-F3D5-5C035CE48F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06247D83-7CED-DDA5-0439-37A7EB823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807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CA6FE484-999D-3966-A845-076D0FD2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C9CF5295-607F-62C1-C9A2-7C61048F62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F404B32D-F5E1-AA5A-7285-0EE0D0D2B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6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36B84379-CEE4-0EE3-FFEA-0A494F35A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B193BEE1-772D-360A-07E9-414799529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1FF59430-64FF-7A8F-CB5E-EFE94CC41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0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8666C1C8-BE71-7407-C854-23208869E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6615DACA-2D34-3EAB-D781-F9AF1415C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E4E08A4E-3E6A-3EC0-0613-F436EEA82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516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9350F39E-A5FC-C398-832F-3431CF3DB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6CD540F1-7380-42A7-0968-986F74756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ECDD54B4-95EF-255B-248B-04B880B1B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378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941C7AB4-CF86-7782-2BC3-7724D1592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fc3e78840_3_14:notes">
            <a:extLst>
              <a:ext uri="{FF2B5EF4-FFF2-40B4-BE49-F238E27FC236}">
                <a16:creationId xmlns:a16="http://schemas.microsoft.com/office/drawing/2014/main" id="{17386E0D-63EF-117A-BB0D-8B3EC2C7FD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fc3e78840_3_14:notes">
            <a:extLst>
              <a:ext uri="{FF2B5EF4-FFF2-40B4-BE49-F238E27FC236}">
                <a16:creationId xmlns:a16="http://schemas.microsoft.com/office/drawing/2014/main" id="{119183AF-AA1C-749E-D5FC-7690A9A7F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82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182EB948-2EC1-1E20-6395-5ED5B572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31515331-1BF2-5A2A-8427-F440B6C9D2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ADEED9AE-0890-8B04-0D9A-EF00D64483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991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96D4AE02-D650-7ABF-D9EB-96B70E47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6BE52B2A-B08F-40EE-9836-C041C986BA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674234C1-4955-E76A-813E-5ABD58AC7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470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9C091553-856D-E51C-21DC-65CB2655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0B2D03A1-7F07-F1E5-A145-78ED2DEFB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DC2BF6EF-84CF-5799-C714-4CB956D0B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409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A65D09E7-BA6B-A30E-69F4-AFE0D72E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1D72CC54-0B9E-2308-DB38-146595262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C9218EF8-BF05-CE40-C4F5-DF948C972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748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C1EF8DD0-8858-C7C6-993C-4A6AE7CC2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A2A77174-336B-9D20-0F2D-614D841D6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2987C283-D453-3E52-E0E4-D2EB58889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417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56849F90-E650-E40D-DADB-D24D5FD55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32C12F48-9240-1A63-FA2D-9F2080578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6F9FDDCF-2C4D-A5D1-76F3-2881D4088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87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4FEBD6BE-7908-12F9-49E4-B63AD344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BC4AEFF0-DDB8-FF5C-A6A7-011ACA5DC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1F570B2A-9B87-DA6C-D6BC-258CA3B50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19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948045DC-12F0-DC96-69CD-CD45B1AD6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fc3e78840_3_31:notes">
            <a:extLst>
              <a:ext uri="{FF2B5EF4-FFF2-40B4-BE49-F238E27FC236}">
                <a16:creationId xmlns:a16="http://schemas.microsoft.com/office/drawing/2014/main" id="{2235269E-4078-B765-8ED7-00D47731B1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fc3e78840_3_31:notes">
            <a:extLst>
              <a:ext uri="{FF2B5EF4-FFF2-40B4-BE49-F238E27FC236}">
                <a16:creationId xmlns:a16="http://schemas.microsoft.com/office/drawing/2014/main" id="{7EF03D5C-CB5E-CA18-B8DE-BBA148AB1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567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E1FAF41F-19FD-0E0A-BF0C-52DFDE0DC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fc3e78840_3_31:notes">
            <a:extLst>
              <a:ext uri="{FF2B5EF4-FFF2-40B4-BE49-F238E27FC236}">
                <a16:creationId xmlns:a16="http://schemas.microsoft.com/office/drawing/2014/main" id="{BBCA2274-AA5E-7440-FDBD-004976C4C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fc3e78840_3_31:notes">
            <a:extLst>
              <a:ext uri="{FF2B5EF4-FFF2-40B4-BE49-F238E27FC236}">
                <a16:creationId xmlns:a16="http://schemas.microsoft.com/office/drawing/2014/main" id="{5D0B3454-CE1A-8556-DAD1-F806FD38D7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41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2ADD580B-1071-AE6C-068E-84D32862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93B6EF7F-7BB5-2E8D-7E0A-7D5779B7F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CDB525CB-A99A-3638-560D-1E2F7E5E7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27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CA1E2210-3730-EA56-F4C7-46F8AA2DA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F62F2166-096F-C038-56F8-8AB1C3F810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17EE9686-4504-FDFD-2A7D-75E2EADCA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720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B628A291-AC2D-3A55-DD3B-F8E832F28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2723B5EA-D58F-F1DE-197C-6295A57D4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28110EBA-51C5-6778-EDAF-8EAB602A2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0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D9D6FE4D-F9BF-A7F6-81AF-1BC4A3294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728D5717-E84F-D600-5DAB-1111C968D4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ED3150B6-6BED-2DC6-BDAE-9A5AE9863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49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>
          <a:extLst>
            <a:ext uri="{FF2B5EF4-FFF2-40B4-BE49-F238E27FC236}">
              <a16:creationId xmlns:a16="http://schemas.microsoft.com/office/drawing/2014/main" id="{4C79F561-7F87-FA88-5FD7-0F9D02239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>
            <a:extLst>
              <a:ext uri="{FF2B5EF4-FFF2-40B4-BE49-F238E27FC236}">
                <a16:creationId xmlns:a16="http://schemas.microsoft.com/office/drawing/2014/main" id="{055200F4-FAB5-FB31-9207-9F0459340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>
            <a:extLst>
              <a:ext uri="{FF2B5EF4-FFF2-40B4-BE49-F238E27FC236}">
                <a16:creationId xmlns:a16="http://schemas.microsoft.com/office/drawing/2014/main" id="{85E77608-4399-0D2C-8064-B8678CC9E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51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solidFill>
          <a:srgbClr val="F0F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android.com/about/versions/15/behavior-changes-1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6A4731-93A7-4BBF-E3D6-EFDB4F81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73" y="182528"/>
            <a:ext cx="3810977" cy="4956243"/>
          </a:xfrm>
          <a:prstGeom prst="rect">
            <a:avLst/>
          </a:prstGeom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273198" y="1703700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33" dirty="0">
                <a:latin typeface="+mj-lt"/>
              </a:rPr>
              <a:t>Android 15 </a:t>
            </a:r>
            <a:br>
              <a:rPr lang="en" sz="4333" dirty="0">
                <a:latin typeface="+mj-lt"/>
              </a:rPr>
            </a:br>
            <a:r>
              <a:rPr lang="en" sz="4333" dirty="0">
                <a:latin typeface="+mj-lt"/>
              </a:rPr>
              <a:t>edge-to-edge</a:t>
            </a:r>
            <a:br>
              <a:rPr lang="en" sz="4333" dirty="0">
                <a:latin typeface="+mj-lt"/>
              </a:rPr>
            </a:br>
            <a:r>
              <a:rPr lang="zh-CN" altLang="en-US" sz="4333" dirty="0">
                <a:latin typeface="+mj-lt"/>
                <a:ea typeface="黑体" panose="02010609060101010101" pitchFamily="49" charset="-122"/>
              </a:rPr>
              <a:t>全面屏体验</a:t>
            </a:r>
            <a:endParaRPr sz="4333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+mj-lt"/>
                <a:ea typeface="Google Sans"/>
                <a:cs typeface="Google Sans"/>
                <a:sym typeface="Google Sans"/>
              </a:rPr>
              <a:t>Beijing</a:t>
            </a:r>
            <a:endParaRPr sz="100" dirty="0"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309882" y="3536950"/>
            <a:ext cx="3000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dk2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郭 霖</a:t>
            </a:r>
            <a:endParaRPr sz="2000" dirty="0">
              <a:solidFill>
                <a:schemeClr val="dk2"/>
              </a:solidFill>
              <a:latin typeface="+mj-lt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>
          <a:extLst>
            <a:ext uri="{FF2B5EF4-FFF2-40B4-BE49-F238E27FC236}">
              <a16:creationId xmlns:a16="http://schemas.microsoft.com/office/drawing/2014/main" id="{19F64086-1744-479C-6802-F421BE198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4C2FDC99-548E-7968-8255-301413A4D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3759" dirty="0">
                <a:latin typeface="黑体" panose="02010609060101010101" pitchFamily="49" charset="-122"/>
                <a:ea typeface="黑体" panose="02010609060101010101" pitchFamily="49" charset="-122"/>
              </a:rPr>
              <a:t>如何启用</a:t>
            </a:r>
            <a:br>
              <a:rPr lang="en-US" altLang="zh-CN" sz="3759" dirty="0"/>
            </a:br>
            <a:r>
              <a:rPr lang="en-US" altLang="zh-CN" sz="3759" dirty="0">
                <a:latin typeface="+mj-lt"/>
              </a:rPr>
              <a:t>edge-to-edge</a:t>
            </a:r>
            <a:br>
              <a:rPr lang="en-US" altLang="zh-CN" sz="3759" dirty="0">
                <a:latin typeface="+mj-lt"/>
              </a:rPr>
            </a:br>
            <a:r>
              <a:rPr lang="zh-CN" altLang="en-US" sz="3759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3759" dirty="0"/>
              <a:t>?</a:t>
            </a:r>
            <a:endParaRPr sz="3580" dirty="0"/>
          </a:p>
        </p:txBody>
      </p:sp>
    </p:spTree>
    <p:extLst>
      <p:ext uri="{BB962C8B-B14F-4D97-AF65-F5344CB8AC3E}">
        <p14:creationId xmlns:p14="http://schemas.microsoft.com/office/powerpoint/2010/main" val="301707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6B24B467-F5EF-CE7C-AFE0-47BA9620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DEB2DDD3-B86A-C175-F18F-9966F645495A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2566988D-7E2E-D84B-57AA-1CCE48758ADB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BF71C212-E505-3D6F-24A5-1DCAD12D605B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如何启用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4182200A-F375-B01C-7EE2-C07E9E4CB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663308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Android 15</a:t>
            </a:r>
            <a:r>
              <a:rPr lang="zh-CN" altLang="en-US" sz="28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及以上系统</a:t>
            </a:r>
            <a:r>
              <a:rPr lang="en" sz="28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黑体" panose="02010609060101010101" pitchFamily="49" charset="-122"/>
              <a:ea typeface="黑体" panose="02010609060101010101" pitchFamily="49" charset="-122"/>
              <a:cs typeface="Google Sans"/>
              <a:sym typeface="Google San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5D6E37-996C-23D4-C7E6-8019FD7DB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5278" y="1901071"/>
            <a:ext cx="3325843" cy="134135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761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defaultConfig 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...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targetSdk =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83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CC26D3D-B13F-9E5D-9349-C16966AF2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19594D0C-8C77-2E12-95BF-59C7F640384E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13A08DB8-100A-7FF3-20B2-5B0DD5D159D4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lang="en-US" altLang="zh-CN" sz="14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F713C728-770B-4B51-E84B-FCA5CB1EE33E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如何启用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06D07FBF-CBA0-337B-A945-CA75054DC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677873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Android 14</a:t>
            </a:r>
            <a:r>
              <a:rPr lang="zh-CN" altLang="en-US" sz="28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及以下系统</a:t>
            </a:r>
            <a:r>
              <a:rPr lang="en" sz="28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黑体" panose="02010609060101010101" pitchFamily="49" charset="-122"/>
              <a:ea typeface="黑体" panose="02010609060101010101" pitchFamily="49" charset="-122"/>
              <a:cs typeface="Google Sans"/>
              <a:sym typeface="Google San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FAA1EF-EB17-E174-D6BB-789B41F46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721" y="783498"/>
            <a:ext cx="3444434" cy="83481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761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dependencies 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 For Java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implementation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'androidx.activity:activity:$ver</a:t>
            </a:r>
            <a:r>
              <a:rPr kumimoji="0" lang="en-US" altLang="zh-CN" sz="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CN" altLang="zh-CN" sz="800" b="0" i="1" u="none" strike="noStrike" cap="none" normalizeH="0" baseline="0" dirty="0">
                <a:ln>
                  <a:noFill/>
                </a:ln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 For Kotlin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implementation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'androidx.activity:activity</a:t>
            </a:r>
            <a:r>
              <a:rPr kumimoji="0" lang="en-US" altLang="zh-CN" sz="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ktx:$ver</a:t>
            </a:r>
            <a:r>
              <a:rPr kumimoji="0" lang="en-US" altLang="zh-CN" sz="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sion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7A3D28-E23B-FA5A-D1D6-A5438E843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243"/>
            <a:ext cx="65" cy="35071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6501" rIns="0" bIns="3650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499BF7-E043-686A-9914-17F8485ED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721" y="2009509"/>
            <a:ext cx="3444434" cy="95792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761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 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(savedInstanceState: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?) 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enableEdgeToEdge()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...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3690319-B834-4528-C482-69DC9053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721" y="3345785"/>
            <a:ext cx="3444434" cy="108103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761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Consolas" panose="020B0609020204030204" pitchFamily="49" charset="0"/>
              </a:rPr>
              <a:t>AppCompatActivity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void onCreate(Bundle savedInstanceState) {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EdgeToEdge.enable(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.onCreate(savedInstanceState);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...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}</a:t>
            </a:r>
            <a:b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58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>
          <a:extLst>
            <a:ext uri="{FF2B5EF4-FFF2-40B4-BE49-F238E27FC236}">
              <a16:creationId xmlns:a16="http://schemas.microsoft.com/office/drawing/2014/main" id="{9AA91145-F131-D67E-6A64-8B38FC41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3C2168A6-A8FD-D3CD-FA7D-15CFF9016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3759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br>
              <a:rPr lang="en-US" altLang="zh-CN" sz="3759" dirty="0"/>
            </a:br>
            <a:r>
              <a:rPr lang="en-US" altLang="zh-CN" sz="3759" dirty="0"/>
              <a:t>edge-to-edge</a:t>
            </a:r>
            <a:br>
              <a:rPr lang="en-US" altLang="zh-CN" sz="3759" dirty="0"/>
            </a:br>
            <a:r>
              <a:rPr lang="zh-CN" altLang="en-US" sz="3759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3759" dirty="0"/>
              <a:t>?</a:t>
            </a:r>
            <a:endParaRPr sz="3580" dirty="0"/>
          </a:p>
        </p:txBody>
      </p:sp>
    </p:spTree>
    <p:extLst>
      <p:ext uri="{BB962C8B-B14F-4D97-AF65-F5344CB8AC3E}">
        <p14:creationId xmlns:p14="http://schemas.microsoft.com/office/powerpoint/2010/main" val="156781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32822B21-BBCD-1ED5-3230-55965180E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8D9467E9-0193-9077-FB1D-DB3E37863625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E675F978-72AC-D558-4F4E-08A385CE4F24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62D92813-27D9-229A-1AF1-A5B6577A14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596" y="1420242"/>
            <a:ext cx="4268014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如果您的应用使用基于 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Compose </a:t>
            </a:r>
            <a:r>
              <a:rPr lang="en-US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Material 3 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组件，例如 </a:t>
            </a:r>
            <a:r>
              <a:rPr lang="en-US" sz="15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TopAppBar</a:t>
            </a:r>
            <a:r>
              <a:rPr lang="en-US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， </a:t>
            </a:r>
            <a:r>
              <a:rPr lang="en-US" sz="15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BottomAppBar</a:t>
            </a:r>
            <a:r>
              <a:rPr lang="en-US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和 </a:t>
            </a:r>
            <a:r>
              <a:rPr lang="en-US" sz="15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NavigationBar</a:t>
            </a:r>
            <a:r>
              <a:rPr lang="en-US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，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那么这些组件可能不会受到影响，因为它们会自动处理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Insets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。</a:t>
            </a:r>
            <a:endParaRPr lang="en-US" altLang="zh-CN"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如果您的应用使用基于 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View 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的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r>
              <a:rPr lang="en-US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Material 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组件，如 </a:t>
            </a:r>
            <a:r>
              <a:rPr lang="en-US" sz="15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BottomNavigationView、BottomAppBar</a:t>
            </a:r>
            <a:r>
              <a:rPr lang="en-US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、 </a:t>
            </a:r>
            <a:r>
              <a:rPr lang="en-US" sz="15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NavigationRailView</a:t>
            </a:r>
            <a:r>
              <a:rPr lang="en-US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或 </a:t>
            </a:r>
            <a:r>
              <a:rPr lang="en-US" sz="15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NavigationView</a:t>
            </a:r>
            <a:r>
              <a:rPr lang="en-US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，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处理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Insets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  <a:sym typeface="Google Sans"/>
              </a:rPr>
              <a:t>，不需要 额外工作。</a:t>
            </a:r>
            <a:endParaRPr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18540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321EE813-63B1-525A-E3FC-C61DE96C3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4F9823DE-195C-3661-A217-9BCD8E583CCD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16443C-B33D-5F4A-CAD0-E180FAEC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81" y="516157"/>
            <a:ext cx="1849248" cy="4109439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17862161-18AA-A3B7-02A5-9FA782E7D148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844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16B2252-3A23-87D2-675E-29AF9E00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4D9EEC25-D67A-DB64-CDB3-F82CBEC2FFBE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15FEFBD6-10B4-2698-92BD-51550608A679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519B9D-FD10-5892-B031-3AAA04892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79" y="516156"/>
            <a:ext cx="1849247" cy="41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4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044B4F88-F104-FA7D-4381-3E738E524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577BDC92-3E56-8217-49C0-1426C8DD8E46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4C538B-050A-1654-A516-1423BA0D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80" y="516156"/>
            <a:ext cx="1849246" cy="4109438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2C696BD4-383C-3B3C-877A-606A787D44A9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125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21A86DF8-9EFE-2D3B-98DA-5B9467933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2945B720-FDB3-D0DC-A699-D87B9FAE9BA7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5FA499-DF1A-886C-8F9A-3CFA0ADD0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77" y="516155"/>
            <a:ext cx="1849247" cy="4109437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F69B1AF8-B3B1-C275-EF04-3A62C3300159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6066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E74FCD57-B60D-1813-756B-41572D794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C1E71465-CA96-6F2C-16BE-A053C8F9B740}"/>
              </a:ext>
            </a:extLst>
          </p:cNvPr>
          <p:cNvSpPr/>
          <p:nvPr/>
        </p:nvSpPr>
        <p:spPr>
          <a:xfrm>
            <a:off x="332200" y="1292675"/>
            <a:ext cx="8419564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DA4A613E-19C2-CF43-AD7E-57F9E1FF301E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C19B75-E696-654D-1B69-1AF9FCF8B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62" y="1653932"/>
            <a:ext cx="8316107" cy="280458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761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ViewCompat.setOnApplyWindowInsetsListener(recyclerView) { v, insets -&gt;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bars = insets.getInsets(WindowInsetsCompat.Type.statusBars())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v.setPadding(bars.left, bars.top, bars.right, bars.bottom)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WindowInsetsCompat.CONSUMED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ViewCompat.setOnApplyWindowInsetsListener(input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 { v, insets -&gt;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bars = insets.getInsets(WindowInsetsCompat.Type.navigationBars())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v.setPadding(bars.left, bars.top, bars.right, bars.bottom)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WindowInsetsCompat.CONSUMED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D7E982A-425A-8D5F-A3DD-99C51E47F4E3}"/>
              </a:ext>
            </a:extLst>
          </p:cNvPr>
          <p:cNvSpPr/>
          <p:nvPr/>
        </p:nvSpPr>
        <p:spPr>
          <a:xfrm>
            <a:off x="6593800" y="1932824"/>
            <a:ext cx="1455763" cy="322380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B87FB04-622B-5CD5-A884-72846D33E609}"/>
              </a:ext>
            </a:extLst>
          </p:cNvPr>
          <p:cNvSpPr/>
          <p:nvPr/>
        </p:nvSpPr>
        <p:spPr>
          <a:xfrm>
            <a:off x="6593800" y="3396812"/>
            <a:ext cx="1905856" cy="322380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2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altLang="en-US" sz="3759" dirty="0">
                <a:latin typeface="+mj-lt"/>
                <a:ea typeface="黑体" panose="02010609060101010101" pitchFamily="49" charset="-122"/>
              </a:rPr>
              <a:t>什么是</a:t>
            </a:r>
            <a:br>
              <a:rPr lang="en-US" altLang="zh-CN" sz="3759" dirty="0">
                <a:latin typeface="+mj-lt"/>
              </a:rPr>
            </a:br>
            <a:r>
              <a:rPr lang="en-US" altLang="zh-CN" sz="3759" dirty="0">
                <a:latin typeface="+mj-lt"/>
              </a:rPr>
              <a:t>edge-to-edge</a:t>
            </a:r>
            <a:br>
              <a:rPr lang="en-US" altLang="zh-CN" sz="3759" dirty="0">
                <a:latin typeface="+mj-lt"/>
              </a:rPr>
            </a:br>
            <a:r>
              <a:rPr lang="zh-CN" altLang="en-US" sz="3759" dirty="0">
                <a:latin typeface="+mj-lt"/>
                <a:ea typeface="黑体" panose="02010609060101010101" pitchFamily="49" charset="-122"/>
              </a:rPr>
              <a:t>全面屏体验</a:t>
            </a:r>
            <a:r>
              <a:rPr lang="en-US" altLang="zh-CN" sz="3759" dirty="0">
                <a:latin typeface="+mj-lt"/>
              </a:rPr>
              <a:t>?</a:t>
            </a:r>
            <a:endParaRPr sz="3580" dirty="0"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50D78565-C3E3-7845-0FE9-A24AB4A13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F89C58D7-83DD-A235-4E1F-D0C87811CB02}"/>
              </a:ext>
            </a:extLst>
          </p:cNvPr>
          <p:cNvSpPr/>
          <p:nvPr/>
        </p:nvSpPr>
        <p:spPr>
          <a:xfrm>
            <a:off x="332200" y="1292675"/>
            <a:ext cx="8419564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87073A0A-C3D7-867B-E68E-767982ABDA93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D60342-656D-7EAD-D2B5-F1EFCC3AA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62" y="1407711"/>
            <a:ext cx="8316107" cy="329702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761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Consolas" panose="020B0609020204030204" pitchFamily="49" charset="0"/>
              </a:rPr>
              <a:t>@Composable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Consolas" panose="020B0609020204030204" pitchFamily="49" charset="0"/>
              </a:rPr>
              <a:t>ChatLayout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(...) 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Column(...) 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LazyColumn(modifier = modifier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...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.statusBarsPadding()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) { ... 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Row(modifier = modifier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...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        .navigationBarsPadding()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) { ... 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86ADED7-4D5E-FE22-B73F-2341B8BB0CDF}"/>
              </a:ext>
            </a:extLst>
          </p:cNvPr>
          <p:cNvSpPr/>
          <p:nvPr/>
        </p:nvSpPr>
        <p:spPr>
          <a:xfrm>
            <a:off x="2220789" y="2671924"/>
            <a:ext cx="2280144" cy="303429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CE0BC1B-833C-45C1-EEAE-8C1E01249957}"/>
              </a:ext>
            </a:extLst>
          </p:cNvPr>
          <p:cNvSpPr/>
          <p:nvPr/>
        </p:nvSpPr>
        <p:spPr>
          <a:xfrm>
            <a:off x="2220789" y="3633703"/>
            <a:ext cx="2711286" cy="322380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599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5DCE826A-7357-4BD2-4442-5E51ACC4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6797689B-3531-3D5C-16B1-038B6800FBE5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4D151A-A3E9-AF8B-E177-0828C41D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78" y="516154"/>
            <a:ext cx="1849247" cy="4109439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50EE32F2-7553-3F4D-FE27-60F10B131709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1105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0B8AD9E-EAF4-063E-570F-BF1DEA17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1D607E7D-5BBE-B7E4-C164-90ECBBEDF920}"/>
              </a:ext>
            </a:extLst>
          </p:cNvPr>
          <p:cNvSpPr/>
          <p:nvPr/>
        </p:nvSpPr>
        <p:spPr>
          <a:xfrm>
            <a:off x="4936812" y="323700"/>
            <a:ext cx="4112431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2463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-US" sz="20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statusBars</a:t>
            </a:r>
            <a:r>
              <a:rPr lang="en-US" sz="20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endParaRPr sz="20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28600" lvl="0" indent="2463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-US" sz="20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navigationBars</a:t>
            </a:r>
            <a:r>
              <a:rPr lang="en-US" sz="20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endParaRPr sz="20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28600" lvl="0" indent="2463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-US" sz="20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systemBars</a:t>
            </a:r>
            <a:r>
              <a:rPr lang="en-US" sz="20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endParaRPr sz="20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28600" lvl="0" indent="2463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-US" sz="20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displayCutout</a:t>
            </a:r>
            <a:r>
              <a:rPr lang="en-US" sz="20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endParaRPr sz="20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28600" lvl="0" indent="2463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-US" sz="20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ime</a:t>
            </a:r>
            <a:r>
              <a:rPr lang="en-US" sz="20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</a:p>
          <a:p>
            <a:pPr marL="228600" indent="246380">
              <a:lnSpc>
                <a:spcPct val="150000"/>
              </a:lnSpc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-US" sz="20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Roboto Mono Light"/>
              </a:rPr>
              <a:t>systemGestures</a:t>
            </a:r>
            <a:r>
              <a:rPr lang="en-US" sz="20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Roboto Mono Light"/>
              </a:rPr>
              <a:t>()</a:t>
            </a:r>
            <a:endParaRPr lang="en-US" sz="20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28600" indent="246380">
              <a:lnSpc>
                <a:spcPct val="150000"/>
              </a:lnSpc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-US" sz="20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Roboto Mono Light"/>
              </a:rPr>
              <a:t>mandatorySystemGestures</a:t>
            </a:r>
            <a:r>
              <a:rPr lang="en-US" sz="20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Roboto Mono Light"/>
              </a:rPr>
              <a:t>()</a:t>
            </a:r>
          </a:p>
          <a:p>
            <a:pPr marL="228600" indent="246380">
              <a:lnSpc>
                <a:spcPct val="150000"/>
              </a:lnSpc>
              <a:buClr>
                <a:srgbClr val="1E1E1E"/>
              </a:buClr>
              <a:buSzPts val="2600"/>
              <a:buFont typeface="Google Sans"/>
              <a:buAutoNum type="arabicPeriod"/>
            </a:pPr>
            <a:r>
              <a:rPr lang="en-US" sz="20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Roboto Mono Light"/>
              </a:rPr>
              <a:t>tappableElement</a:t>
            </a:r>
            <a:r>
              <a:rPr lang="en-US" sz="20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Roboto Mono Light"/>
              </a:rPr>
              <a:t>()</a:t>
            </a:r>
            <a:endParaRPr sz="2000" dirty="0">
              <a:solidFill>
                <a:srgbClr val="1E1E1E"/>
              </a:solidFill>
              <a:latin typeface="+mj-lt"/>
              <a:ea typeface="Google Sans"/>
              <a:cs typeface="Google Sans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A3FB056F-4ECE-C1EA-E251-71F77FEE8721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288;p36">
            <a:extLst>
              <a:ext uri="{FF2B5EF4-FFF2-40B4-BE49-F238E27FC236}">
                <a16:creationId xmlns:a16="http://schemas.microsoft.com/office/drawing/2014/main" id="{1D8097E2-D49B-6CC4-63C5-114E5D489F6C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" name="Google Shape;291;p36">
            <a:extLst>
              <a:ext uri="{FF2B5EF4-FFF2-40B4-BE49-F238E27FC236}">
                <a16:creationId xmlns:a16="http://schemas.microsoft.com/office/drawing/2014/main" id="{99590EFA-1174-10F9-4BEF-EBA4DFA403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1327" y="2766665"/>
            <a:ext cx="4042046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4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WindowInsetsCompat.Type</a:t>
            </a:r>
            <a:r>
              <a:rPr lang="en" sz="24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4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74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733C17C9-0A9B-A17D-E858-47202DD9E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868ED055-B373-C057-93FA-A603CA45051F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C484D9AD-B2EC-7C50-63CD-4BF71CC12414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63BA6E47-56FB-B4A1-961F-4EB922ADBF22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C34A082F-3A07-9A3F-501D-74FA568680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766665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statusBars</a:t>
            </a:r>
            <a:r>
              <a:rPr lang="en-US" altLang="zh-C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D6B2C-480B-0DC1-9037-A9B3D5AE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81" y="516157"/>
            <a:ext cx="1849248" cy="410943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4AE6706E-FE65-8988-DF1E-9DEBC96A9C8A}"/>
              </a:ext>
            </a:extLst>
          </p:cNvPr>
          <p:cNvSpPr/>
          <p:nvPr/>
        </p:nvSpPr>
        <p:spPr>
          <a:xfrm>
            <a:off x="6020524" y="473574"/>
            <a:ext cx="1932746" cy="330293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989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25E0FA36-F77F-0AED-1720-C30D145F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26819F2F-7A3E-747C-BDCA-98729E5A62E5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F3585-6156-BA85-9CD7-839D6A8A6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81" y="516157"/>
            <a:ext cx="1849248" cy="4109439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E3B3A042-800A-5DD9-E962-BFBA8DFC63B5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CE43F37A-5584-2B88-BDDB-C5965439E465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52CE6918-9C77-C356-D740-9A3CF94944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766665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navigationBars</a:t>
            </a:r>
            <a:r>
              <a:rPr lang="en-US" altLang="zh-C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BF5F711-A0F3-EF16-F8DC-A1D6049E125A}"/>
              </a:ext>
            </a:extLst>
          </p:cNvPr>
          <p:cNvSpPr/>
          <p:nvPr/>
        </p:nvSpPr>
        <p:spPr>
          <a:xfrm>
            <a:off x="6016431" y="4461655"/>
            <a:ext cx="1932746" cy="204135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24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C9B131DC-07BE-7FBE-724D-4702DD2A1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CECB28C4-9997-2253-46F2-B2B473A74D55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A9EFFCD1-4A71-0442-5BB3-99EFFDA5CC89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758FA0F4-0046-5363-C359-59DA8BF9D84C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81A0BFA9-38E2-F3F6-D0EF-542442A2A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766665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captionBar</a:t>
            </a:r>
            <a:r>
              <a:rPr lang="en-US" altLang="zh-C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D97A3A-E8CF-BB33-4AD8-E4061C2F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559" y="1663021"/>
            <a:ext cx="3479282" cy="220728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EB7BDB-1D78-B541-68F8-9369354A4ABE}"/>
              </a:ext>
            </a:extLst>
          </p:cNvPr>
          <p:cNvSpPr/>
          <p:nvPr/>
        </p:nvSpPr>
        <p:spPr>
          <a:xfrm>
            <a:off x="5322252" y="1957826"/>
            <a:ext cx="2634464" cy="201307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24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E2013D6F-BC5C-1CB8-0482-FEEB0417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5984EEBA-90AA-69BF-C834-9BA3996F369C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442A47-CFDE-793F-ACF4-E56D2ED0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81" y="516157"/>
            <a:ext cx="1849248" cy="4109439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412E298B-3573-AC18-7EAE-75FF617787ED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0742E02A-A328-E7FF-2372-02C8FE0705D1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9FFAC3CE-3ADD-53E3-5D17-F73FEAB76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766665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systemBars</a:t>
            </a:r>
            <a:r>
              <a:rPr lang="en-US" altLang="zh-C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83B5C2E-E6C1-C92D-EB4F-0E658DB00885}"/>
              </a:ext>
            </a:extLst>
          </p:cNvPr>
          <p:cNvSpPr/>
          <p:nvPr/>
        </p:nvSpPr>
        <p:spPr>
          <a:xfrm>
            <a:off x="6020524" y="473574"/>
            <a:ext cx="1932746" cy="330293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B29D0E8-FBB5-7A61-8DEA-EBBC8EFAD58A}"/>
              </a:ext>
            </a:extLst>
          </p:cNvPr>
          <p:cNvSpPr/>
          <p:nvPr/>
        </p:nvSpPr>
        <p:spPr>
          <a:xfrm>
            <a:off x="6016431" y="4461655"/>
            <a:ext cx="1932746" cy="204135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9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1B0BEC5-BBED-E134-1807-DB34FDD43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3C5ED370-3856-F4DD-88C5-876EF9FEC567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91D4B7-9B2D-5097-0ECB-83C23875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78" y="516154"/>
            <a:ext cx="1849247" cy="4109439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40B65862-7635-B39F-DE3F-F21EAC67EDA7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F0259D75-1B29-4F41-01BE-F14B04E25514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3F0FE081-E332-F3EC-12D2-63C9A7769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766665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displayCutout</a:t>
            </a:r>
            <a:r>
              <a:rPr lang="en-US" altLang="zh-C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E257D6B-05E3-A295-3E39-0A48357ECE1E}"/>
              </a:ext>
            </a:extLst>
          </p:cNvPr>
          <p:cNvSpPr/>
          <p:nvPr/>
        </p:nvSpPr>
        <p:spPr>
          <a:xfrm>
            <a:off x="6020524" y="473574"/>
            <a:ext cx="1932746" cy="322380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987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259AA902-E740-708F-CABC-7D25FCD6F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DA081EA4-B0C7-1CC7-7DC8-B216630F1D2E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F44845-C6FA-6F54-A2F4-AF89F53AF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256" y="1983826"/>
            <a:ext cx="3479282" cy="1565677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90CAF2A5-1EBD-CC83-F687-5071AA91B4AC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A086206A-7D39-E787-CC97-15F98CE59F50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20862E4B-909E-7FAB-6B11-5D4ED4C304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766665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displayCutout</a:t>
            </a:r>
            <a:r>
              <a:rPr lang="en-US" altLang="zh-C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4C98F1A-164F-B81D-7ECA-FA51BA225037}"/>
              </a:ext>
            </a:extLst>
          </p:cNvPr>
          <p:cNvSpPr/>
          <p:nvPr/>
        </p:nvSpPr>
        <p:spPr>
          <a:xfrm>
            <a:off x="5205618" y="1932824"/>
            <a:ext cx="252355" cy="1667922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37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56F04DAD-CE13-D1AC-C847-DC80EA96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05B43F11-9B50-4E59-171B-650EA64A9351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7C2110-61E6-8024-5455-E0F8AC96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78" y="516155"/>
            <a:ext cx="1849247" cy="4109437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F17880DD-1759-5DD1-821F-A2870B038CCC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B3E70FC1-9841-F36C-6827-9157B163C097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B1B6DAF8-97EE-4D32-6D9E-F2C0BAC8A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766665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ime</a:t>
            </a:r>
            <a:r>
              <a:rPr lang="en-US" altLang="zh-C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4812B9A-8FA4-C3C2-F45F-1CA9CA4083CC}"/>
              </a:ext>
            </a:extLst>
          </p:cNvPr>
          <p:cNvSpPr/>
          <p:nvPr/>
        </p:nvSpPr>
        <p:spPr>
          <a:xfrm>
            <a:off x="6016428" y="3073612"/>
            <a:ext cx="1932746" cy="1569454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2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+mj-lt"/>
                <a:ea typeface="黑体" panose="02010609060101010101" pitchFamily="49" charset="-122"/>
              </a:rPr>
              <a:t>什么是</a:t>
            </a:r>
            <a:r>
              <a:rPr lang="en-US" altLang="zh-CN" sz="2000" dirty="0">
                <a:latin typeface="+mj-lt"/>
              </a:rPr>
              <a:t>edge-to-edge</a:t>
            </a:r>
            <a:r>
              <a:rPr lang="zh-CN" altLang="en-US" sz="2000" dirty="0">
                <a:latin typeface="+mj-lt"/>
                <a:ea typeface="黑体" panose="02010609060101010101" pitchFamily="49" charset="-122"/>
              </a:rPr>
              <a:t>全面屏体验</a:t>
            </a:r>
            <a:r>
              <a:rPr lang="en-US" altLang="zh-CN" sz="2000" dirty="0">
                <a:latin typeface="+mj-lt"/>
              </a:rPr>
              <a:t>?</a:t>
            </a:r>
            <a:endParaRPr sz="2000" dirty="0">
              <a:solidFill>
                <a:srgbClr val="1E1E1E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B0D206-18C3-037E-0635-DE36BBFF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29" y="517903"/>
            <a:ext cx="3085742" cy="410769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EF4B7B77-2D93-2F57-619C-E2735B445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9EF85EE2-766C-2D53-F96E-190463017E36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D4AB01E6-A394-B045-C426-4915A4BE9778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905DE76E-82F8-00D2-AC82-02D2DAA00636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C4F6DAAD-CD7D-3EC2-A59C-97450CECE5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766665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systemGestures</a:t>
            </a:r>
            <a:r>
              <a:rPr lang="en-US" altLang="zh-C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F7AE8B-596C-A3D4-5955-AD436B6D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537" y="517030"/>
            <a:ext cx="1948558" cy="41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1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4EE84A20-F580-EFFE-EBD9-820D65B94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A5BF560E-7824-6B6E-8876-0BE61AE652A9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0F9978BD-E77F-6DFC-8357-72479B79D94A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3F0F6D55-D7FF-87DE-E2C3-6FB9354B8220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2CE0FE09-A95F-429E-A60A-5904F193B1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8162" y="2766665"/>
            <a:ext cx="4108375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4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mandatorySystemGestures</a:t>
            </a:r>
            <a:r>
              <a:rPr lang="en-US" altLang="zh-CN" sz="24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CE7DE0-53CC-DEEA-2C7F-66B143E7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537" y="517030"/>
            <a:ext cx="1948558" cy="410943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92227CB9-37CD-DCE1-88C2-E95E040B03DF}"/>
              </a:ext>
            </a:extLst>
          </p:cNvPr>
          <p:cNvSpPr/>
          <p:nvPr/>
        </p:nvSpPr>
        <p:spPr>
          <a:xfrm>
            <a:off x="6016428" y="4098218"/>
            <a:ext cx="1932746" cy="279531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27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401CA134-425D-49AE-CF02-59A4BED2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10AB07E3-FBE9-76C9-2BBE-8DD92606FF2C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C6A5D8-6B28-1C9B-A73D-91F25A4C6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78" y="516155"/>
            <a:ext cx="1849247" cy="4109438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3607EEEF-31F7-C5A4-0565-A75797E3CB77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734CFEAB-4D3F-96F6-DA86-CC7D78A19F83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如何适配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A9ABF59A-E32A-E2E2-8F84-23D9E5755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400" y="2766665"/>
            <a:ext cx="3867900" cy="57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800" dirty="0" err="1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tappableElement</a:t>
            </a:r>
            <a:r>
              <a:rPr lang="en-US" altLang="zh-C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()</a:t>
            </a:r>
            <a:r>
              <a:rPr lang="en" sz="28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 </a:t>
            </a:r>
            <a:endParaRPr sz="28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749DE88-5746-4B29-DD3E-FE9B7A0BAC5F}"/>
              </a:ext>
            </a:extLst>
          </p:cNvPr>
          <p:cNvSpPr/>
          <p:nvPr/>
        </p:nvSpPr>
        <p:spPr>
          <a:xfrm>
            <a:off x="6016428" y="4377749"/>
            <a:ext cx="1932746" cy="265316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33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>
          <a:extLst>
            <a:ext uri="{FF2B5EF4-FFF2-40B4-BE49-F238E27FC236}">
              <a16:creationId xmlns:a16="http://schemas.microsoft.com/office/drawing/2014/main" id="{D3AA5D21-9DDB-868C-2084-250AAAB0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5B9731B1-EAAD-331C-638E-1C823093C0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>
                <a:latin typeface="+mj-lt"/>
              </a:rPr>
              <a:t>edge-to-edge</a:t>
            </a:r>
            <a:br>
              <a:rPr lang="en" sz="3759" dirty="0">
                <a:latin typeface="+mj-lt"/>
              </a:rPr>
            </a:br>
            <a:r>
              <a:rPr lang="zh-CN" altLang="en-US" sz="3759" dirty="0">
                <a:latin typeface="+mj-lt"/>
                <a:ea typeface="黑体" panose="02010609060101010101" pitchFamily="49" charset="-122"/>
              </a:rPr>
              <a:t>相关的</a:t>
            </a:r>
            <a:r>
              <a:rPr lang="en-US" altLang="zh-CN" sz="3759" dirty="0">
                <a:latin typeface="+mj-lt"/>
                <a:ea typeface="黑体" panose="02010609060101010101" pitchFamily="49" charset="-122"/>
              </a:rPr>
              <a:t>API</a:t>
            </a:r>
            <a:r>
              <a:rPr lang="zh-CN" altLang="en-US" sz="3759" dirty="0">
                <a:latin typeface="+mj-lt"/>
                <a:ea typeface="黑体" panose="02010609060101010101" pitchFamily="49" charset="-122"/>
              </a:rPr>
              <a:t>行为变更</a:t>
            </a:r>
            <a:endParaRPr sz="358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69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847F8A53-B72E-008A-8472-1E768354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EB44C335-175C-E5AA-5FA4-916F84B2EAA0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FB44308B-025D-CBE0-BECB-D62CE6B00B05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行为变更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BB8DD058-3F66-836E-3CB7-CDE6EA760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696" y="2065869"/>
            <a:ext cx="4268014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导航栏默认全透明。</a:t>
            </a:r>
            <a:endParaRPr lang="en-US" altLang="zh-CN" sz="1500" dirty="0">
              <a:solidFill>
                <a:srgbClr val="1E1E1E"/>
              </a:solidFill>
              <a:latin typeface="+mj-lt"/>
              <a:ea typeface="黑体" panose="02010609060101010101" pitchFamily="49" charset="-122"/>
              <a:cs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setNavigationBarColor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函数已被废弃并且不再产生效果。</a:t>
            </a:r>
            <a:endParaRPr lang="en-US" altLang="zh-CN"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setNavigationBarContrastEnforced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函数仍然在手势导航模式下不产生任何效果。</a:t>
            </a:r>
          </a:p>
        </p:txBody>
      </p:sp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E1524567-D4B4-3B0D-1CF8-943F03380F67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291;p36">
            <a:extLst>
              <a:ext uri="{FF2B5EF4-FFF2-40B4-BE49-F238E27FC236}">
                <a16:creationId xmlns:a16="http://schemas.microsoft.com/office/drawing/2014/main" id="{7DABB17E-E034-A5C0-BFC6-83D509ED34A9}"/>
              </a:ext>
            </a:extLst>
          </p:cNvPr>
          <p:cNvSpPr txBox="1">
            <a:spLocks/>
          </p:cNvSpPr>
          <p:nvPr/>
        </p:nvSpPr>
        <p:spPr>
          <a:xfrm>
            <a:off x="655653" y="1486749"/>
            <a:ext cx="3867900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1200"/>
              </a:spcAft>
              <a:buFont typeface="Roboto Mono Light"/>
              <a:buNone/>
            </a:pPr>
            <a:r>
              <a:rPr lang="zh-CN" alt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手势导航栏</a:t>
            </a:r>
            <a:r>
              <a:rPr 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A1AD2-2294-82B2-FE91-25EDB46DB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79" y="516156"/>
            <a:ext cx="1849247" cy="41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19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AC725BDE-F7AC-6FE1-03A1-F972B5DCF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DF8B2717-2369-DCED-C397-77A4C602BDCB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A786D3-64F4-0CA4-F93F-BEA8D672B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80" y="516156"/>
            <a:ext cx="1849248" cy="4109440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640D4397-0FBA-FACA-0C0E-495DCDE71EFD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00FF13AE-10D3-8A15-015B-4FCEEB9A6A22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行为变更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9E8E5813-6E61-B865-535E-998FFBD43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696" y="2065869"/>
            <a:ext cx="4268014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导航栏默认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80%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不透明度。</a:t>
            </a:r>
            <a:endParaRPr lang="en-US" altLang="zh-CN" sz="1500" dirty="0">
              <a:solidFill>
                <a:srgbClr val="1E1E1E"/>
              </a:solidFill>
              <a:latin typeface="+mj-lt"/>
              <a:ea typeface="黑体" panose="02010609060101010101" pitchFamily="49" charset="-122"/>
              <a:cs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setNavigationBarColor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函数已被废弃但仍然产生效果。</a:t>
            </a:r>
            <a:endParaRPr lang="en-US" altLang="zh-CN"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setNavigationBarContrastEnforced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函数在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3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按钮导航模式下保持有效，并且默认为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true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。</a:t>
            </a:r>
          </a:p>
        </p:txBody>
      </p:sp>
      <p:sp>
        <p:nvSpPr>
          <p:cNvPr id="4" name="Google Shape;291;p36">
            <a:extLst>
              <a:ext uri="{FF2B5EF4-FFF2-40B4-BE49-F238E27FC236}">
                <a16:creationId xmlns:a16="http://schemas.microsoft.com/office/drawing/2014/main" id="{AF0DFFB2-2478-A0BF-5815-719F1E978708}"/>
              </a:ext>
            </a:extLst>
          </p:cNvPr>
          <p:cNvSpPr txBox="1">
            <a:spLocks/>
          </p:cNvSpPr>
          <p:nvPr/>
        </p:nvSpPr>
        <p:spPr>
          <a:xfrm>
            <a:off x="655653" y="1486749"/>
            <a:ext cx="3867900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1200"/>
              </a:spcAft>
              <a:buFont typeface="Roboto Mono Light"/>
              <a:buNone/>
            </a:pPr>
            <a:r>
              <a:rPr lang="en-US" altLang="zh-CN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3</a:t>
            </a:r>
            <a:r>
              <a:rPr lang="zh-CN" alt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按钮导航栏</a:t>
            </a:r>
            <a:r>
              <a:rPr 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106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81022C99-E8A6-8FF5-07D3-83C5F76B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442D19D3-0AFE-CDEA-486C-E17D3D1C0662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FD3E51-4843-A732-6DB0-73C0A162D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80" y="516156"/>
            <a:ext cx="1849248" cy="4109440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52A004CB-6728-BB2E-6885-DD869426E2B0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A3CC6AF2-A4CC-D72B-BD1F-423A6B41F14D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行为变更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7347334D-4416-9B8C-2209-15C112354A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696" y="2065869"/>
            <a:ext cx="4268014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导航栏默认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80%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不透明度。</a:t>
            </a:r>
            <a:endParaRPr lang="en-US" altLang="zh-CN" sz="1500" dirty="0">
              <a:solidFill>
                <a:srgbClr val="1E1E1E"/>
              </a:solidFill>
              <a:latin typeface="+mj-lt"/>
              <a:ea typeface="黑体" panose="02010609060101010101" pitchFamily="49" charset="-122"/>
              <a:cs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setNavigationBarColor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函数已被废弃但仍然产生效果。</a:t>
            </a:r>
            <a:endParaRPr lang="en-US" altLang="zh-CN"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setNavigationBarContrastEnforced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函数在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3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按钮导航模式下保持有效，并且默认为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true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。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endParaRPr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291;p36">
            <a:extLst>
              <a:ext uri="{FF2B5EF4-FFF2-40B4-BE49-F238E27FC236}">
                <a16:creationId xmlns:a16="http://schemas.microsoft.com/office/drawing/2014/main" id="{8B17B897-E746-36D8-8060-6E1F388EFB44}"/>
              </a:ext>
            </a:extLst>
          </p:cNvPr>
          <p:cNvSpPr txBox="1">
            <a:spLocks/>
          </p:cNvSpPr>
          <p:nvPr/>
        </p:nvSpPr>
        <p:spPr>
          <a:xfrm>
            <a:off x="655653" y="1486749"/>
            <a:ext cx="3867900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1200"/>
              </a:spcAft>
              <a:buFont typeface="Roboto Mono Light"/>
              <a:buNone/>
            </a:pPr>
            <a:r>
              <a:rPr lang="en-US" altLang="zh-CN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3</a:t>
            </a:r>
            <a:r>
              <a:rPr lang="zh-CN" alt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按钮导航栏</a:t>
            </a:r>
            <a:r>
              <a:rPr 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4401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8364DC8A-DE07-85ED-AFC6-07B3E47A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2B59EEDD-D275-A706-3891-6E5D7B84D8CD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F73FD4-C155-8637-BCB1-67201446B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79" y="516156"/>
            <a:ext cx="1849247" cy="4109438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AFEBB55F-1966-1DB7-3D5D-712C6ADE3B5D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7E914D35-C327-F400-3CA4-214FA86C9740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行为变更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8509284C-8AC1-00BC-D079-B888959BD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696" y="2065869"/>
            <a:ext cx="4268014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状态栏默认全透明。</a:t>
            </a:r>
            <a:endParaRPr lang="en-US" altLang="zh-CN" sz="1500" dirty="0">
              <a:solidFill>
                <a:srgbClr val="1E1E1E"/>
              </a:solidFill>
              <a:latin typeface="+mj-lt"/>
              <a:ea typeface="黑体" panose="02010609060101010101" pitchFamily="49" charset="-122"/>
              <a:cs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setStatusBarColor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函数已被废弃并且不再产生效果。</a:t>
            </a:r>
            <a:endParaRPr lang="en-US" altLang="zh-CN"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setStatusBarContrastEnforced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函数已被废弃但仍然产生效果。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endParaRPr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291;p36">
            <a:extLst>
              <a:ext uri="{FF2B5EF4-FFF2-40B4-BE49-F238E27FC236}">
                <a16:creationId xmlns:a16="http://schemas.microsoft.com/office/drawing/2014/main" id="{24C93791-CE9E-BDC5-0A73-4027627573CF}"/>
              </a:ext>
            </a:extLst>
          </p:cNvPr>
          <p:cNvSpPr txBox="1">
            <a:spLocks/>
          </p:cNvSpPr>
          <p:nvPr/>
        </p:nvSpPr>
        <p:spPr>
          <a:xfrm>
            <a:off x="655653" y="1486749"/>
            <a:ext cx="3867900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1200"/>
              </a:spcAft>
              <a:buFont typeface="Roboto Mono Light"/>
              <a:buNone/>
            </a:pPr>
            <a:r>
              <a:rPr lang="zh-CN" alt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状态栏</a:t>
            </a:r>
            <a:r>
              <a:rPr 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6800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D8773221-B8FA-F670-45A4-32125A34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87BEA449-AEC4-D7FF-FFC0-8FC8D15F4B95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9E43C9-D098-A936-F823-7F5727899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80" y="516156"/>
            <a:ext cx="1849248" cy="4109441"/>
          </a:xfrm>
          <a:prstGeom prst="rect">
            <a:avLst/>
          </a:prstGeom>
        </p:spPr>
      </p:pic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DE883AE4-E40F-9942-FDD2-88DE651E613E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F8760C93-C658-9378-B42F-CA60157946EE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行为变更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43C7633E-7D9D-B828-A156-DEF9070C0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696" y="2065869"/>
            <a:ext cx="4268014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状态栏默认全透明。</a:t>
            </a:r>
            <a:endParaRPr lang="en-US" altLang="zh-CN" sz="1500" dirty="0">
              <a:solidFill>
                <a:srgbClr val="1E1E1E"/>
              </a:solidFill>
              <a:latin typeface="+mj-lt"/>
              <a:ea typeface="黑体" panose="02010609060101010101" pitchFamily="49" charset="-122"/>
              <a:cs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setStatusBarColor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函数已被废弃并且不再产生效果。</a:t>
            </a:r>
            <a:endParaRPr lang="en-US" altLang="zh-CN"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1500" dirty="0" err="1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setStatusBarContrastEnforced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()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函数已被废弃但仍然产生效果。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endParaRPr sz="15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291;p36">
            <a:extLst>
              <a:ext uri="{FF2B5EF4-FFF2-40B4-BE49-F238E27FC236}">
                <a16:creationId xmlns:a16="http://schemas.microsoft.com/office/drawing/2014/main" id="{E1797BEB-9F8E-05AE-936C-A641FB2EAFAC}"/>
              </a:ext>
            </a:extLst>
          </p:cNvPr>
          <p:cNvSpPr txBox="1">
            <a:spLocks/>
          </p:cNvSpPr>
          <p:nvPr/>
        </p:nvSpPr>
        <p:spPr>
          <a:xfrm>
            <a:off x="655653" y="1486749"/>
            <a:ext cx="3867900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1200"/>
              </a:spcAft>
              <a:buFont typeface="Roboto Mono Light"/>
              <a:buNone/>
            </a:pPr>
            <a:r>
              <a:rPr lang="zh-CN" alt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状态栏</a:t>
            </a:r>
            <a:r>
              <a:rPr 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0991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03AFF6F3-FEA6-E047-13EB-21B2AE1C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6">
            <a:extLst>
              <a:ext uri="{FF2B5EF4-FFF2-40B4-BE49-F238E27FC236}">
                <a16:creationId xmlns:a16="http://schemas.microsoft.com/office/drawing/2014/main" id="{576607AF-BD4F-673D-34F2-7A4564E6C1A1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781257C1-2940-FE87-F8A1-1DA37B7A44D1}"/>
              </a:ext>
            </a:extLst>
          </p:cNvPr>
          <p:cNvSpPr/>
          <p:nvPr/>
        </p:nvSpPr>
        <p:spPr>
          <a:xfrm>
            <a:off x="332200" y="1292675"/>
            <a:ext cx="4500300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14F4C923-A239-1311-E6B5-AC66C380E81A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行为变更</a:t>
            </a:r>
            <a:endParaRPr lang="zh-CN" altLang="en-US"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6E7B3B2F-766A-1FF5-277F-ED2ED7206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696" y="2065869"/>
            <a:ext cx="4268014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刘海屏的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4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种模式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ALWAYS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、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SHORT_EDGES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、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NEVER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、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DEFAULT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，都会被翻译成</a:t>
            </a:r>
            <a:r>
              <a:rPr lang="en-US" altLang="zh-CN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ALWAYS</a:t>
            </a:r>
            <a:r>
              <a:rPr lang="zh-CN" altLang="en-US" sz="1500" dirty="0">
                <a:solidFill>
                  <a:srgbClr val="1E1E1E"/>
                </a:solidFill>
                <a:latin typeface="+mj-lt"/>
                <a:ea typeface="黑体" panose="02010609060101010101" pitchFamily="49" charset="-122"/>
                <a:cs typeface="Google Sans"/>
              </a:rPr>
              <a:t>。</a:t>
            </a:r>
            <a:endParaRPr lang="en-US" altLang="zh-CN" sz="1500" dirty="0">
              <a:solidFill>
                <a:srgbClr val="1E1E1E"/>
              </a:solidFill>
              <a:latin typeface="+mj-lt"/>
              <a:ea typeface="黑体" panose="02010609060101010101" pitchFamily="49" charset="-122"/>
              <a:cs typeface="Google Sans"/>
            </a:endParaRPr>
          </a:p>
        </p:txBody>
      </p:sp>
      <p:sp>
        <p:nvSpPr>
          <p:cNvPr id="4" name="Google Shape;291;p36">
            <a:extLst>
              <a:ext uri="{FF2B5EF4-FFF2-40B4-BE49-F238E27FC236}">
                <a16:creationId xmlns:a16="http://schemas.microsoft.com/office/drawing/2014/main" id="{2CE3359A-D2A1-6D31-BBF5-FD2ED482D184}"/>
              </a:ext>
            </a:extLst>
          </p:cNvPr>
          <p:cNvSpPr txBox="1">
            <a:spLocks/>
          </p:cNvSpPr>
          <p:nvPr/>
        </p:nvSpPr>
        <p:spPr>
          <a:xfrm>
            <a:off x="655653" y="1486749"/>
            <a:ext cx="3867900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spcAft>
                <a:spcPts val="1200"/>
              </a:spcAft>
              <a:buFont typeface="Roboto Mono Light"/>
              <a:buNone/>
            </a:pPr>
            <a:r>
              <a:rPr lang="zh-CN" alt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刘海屏</a:t>
            </a:r>
            <a:r>
              <a:rPr lang="en-US" sz="2000" dirty="0">
                <a:solidFill>
                  <a:srgbClr val="1E1E1E"/>
                </a:solidFill>
                <a:latin typeface="黑体" panose="02010609060101010101" pitchFamily="49" charset="-122"/>
                <a:ea typeface="黑体" panose="02010609060101010101" pitchFamily="49" charset="-122"/>
                <a:cs typeface="Google Sans"/>
                <a:sym typeface="Google Sans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C77B5-ABA4-6D8F-FFA8-79EF31734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79" y="516156"/>
            <a:ext cx="1849247" cy="41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2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66E52452-D658-A01F-5EDF-6FC610C8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C2486AC6-4451-8A90-566D-DDEC54E5B357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7BADF8-EBC1-222F-EB35-83891B22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28" y="517903"/>
            <a:ext cx="3085741" cy="4111671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85E0F321-3642-71CC-6A5A-882A5266ADB8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什么是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793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9C898F3B-887A-9DC1-4D11-8C93AC82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15">
            <a:extLst>
              <a:ext uri="{FF2B5EF4-FFF2-40B4-BE49-F238E27FC236}">
                <a16:creationId xmlns:a16="http://schemas.microsoft.com/office/drawing/2014/main" id="{1C1490C7-1790-8CB0-884C-A2024510DB3C}"/>
              </a:ext>
            </a:extLst>
          </p:cNvPr>
          <p:cNvSpPr txBox="1"/>
          <p:nvPr/>
        </p:nvSpPr>
        <p:spPr>
          <a:xfrm>
            <a:off x="2880439" y="4072180"/>
            <a:ext cx="2193244" cy="593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+mj-lt"/>
                <a:ea typeface="Google Sans"/>
                <a:cs typeface="Google Sans"/>
                <a:sym typeface="Google Sans"/>
              </a:rPr>
              <a:t>Beijing</a:t>
            </a:r>
            <a:endParaRPr sz="2800" dirty="0"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7D9343-FF9F-C14E-E5F2-95E997A4ED8D}"/>
              </a:ext>
            </a:extLst>
          </p:cNvPr>
          <p:cNvSpPr txBox="1"/>
          <p:nvPr/>
        </p:nvSpPr>
        <p:spPr>
          <a:xfrm>
            <a:off x="1002049" y="1657209"/>
            <a:ext cx="581567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Behavior changes: Apps targeting Android 15 or higher</a:t>
            </a:r>
          </a:p>
          <a:p>
            <a:endParaRPr lang="en-US" altLang="zh-CN" dirty="0"/>
          </a:p>
          <a:p>
            <a:r>
              <a:rPr lang="zh-CN" altLang="en-US" dirty="0">
                <a:hlinkClick r:id="rId4"/>
              </a:rPr>
              <a:t>https://developer.android.com/about/versions/15/behavior-changes-15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820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F1D817CE-1BA9-5724-FC3F-0C94BCC59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1;p36">
            <a:extLst>
              <a:ext uri="{FF2B5EF4-FFF2-40B4-BE49-F238E27FC236}">
                <a16:creationId xmlns:a16="http://schemas.microsoft.com/office/drawing/2014/main" id="{9532B0F1-8B32-C014-52BE-78C261FC6849}"/>
              </a:ext>
            </a:extLst>
          </p:cNvPr>
          <p:cNvSpPr txBox="1">
            <a:spLocks/>
          </p:cNvSpPr>
          <p:nvPr/>
        </p:nvSpPr>
        <p:spPr>
          <a:xfrm>
            <a:off x="2761468" y="1502005"/>
            <a:ext cx="2431186" cy="1069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5400" dirty="0">
                <a:solidFill>
                  <a:srgbClr val="1E1E1E"/>
                </a:solidFill>
                <a:latin typeface="+mj-lt"/>
                <a:ea typeface="Google Sans"/>
                <a:cs typeface="Google Sans"/>
                <a:sym typeface="Google Sans"/>
              </a:rPr>
              <a:t>Thanks</a:t>
            </a:r>
            <a:endParaRPr lang="zh-CN" altLang="en-US" sz="5400" dirty="0">
              <a:solidFill>
                <a:srgbClr val="1E1E1E"/>
              </a:solidFill>
              <a:latin typeface="+mj-lt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91;p15">
            <a:extLst>
              <a:ext uri="{FF2B5EF4-FFF2-40B4-BE49-F238E27FC236}">
                <a16:creationId xmlns:a16="http://schemas.microsoft.com/office/drawing/2014/main" id="{4B577A0D-0987-3986-87A2-13DE3DF6C9D1}"/>
              </a:ext>
            </a:extLst>
          </p:cNvPr>
          <p:cNvSpPr txBox="1"/>
          <p:nvPr/>
        </p:nvSpPr>
        <p:spPr>
          <a:xfrm>
            <a:off x="2880439" y="4072180"/>
            <a:ext cx="2193244" cy="593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+mj-lt"/>
                <a:ea typeface="Google Sans"/>
                <a:cs typeface="Google Sans"/>
                <a:sym typeface="Google Sans"/>
              </a:rPr>
              <a:t>Beijing</a:t>
            </a:r>
            <a:endParaRPr sz="2800" dirty="0">
              <a:latin typeface="+mj-lt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83650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ED1EEE9B-FDF9-4860-BC76-93796DFE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250677BB-2EDC-CF40-08B7-4F353EF5EDAB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326417-FF76-7C0E-F0CE-3C41DA58B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18" y="516157"/>
            <a:ext cx="2052973" cy="4105946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FE27500C-6929-C90B-3DC6-9396FBF21862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什么是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433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3B890D1A-DAA3-DB91-9850-DC3F91CF2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AA6C4004-F340-47FA-97D9-695F9C2451FE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D6281E-F008-0BAD-AB92-97DABF428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18" y="516157"/>
            <a:ext cx="2052973" cy="4105945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34CD20A6-0F61-9D54-8854-C0010550C5B5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什么是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142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71A9825B-7F09-DF33-9E56-5A4713E4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B7AB1E76-0607-9C9D-2098-817860D265DD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927B8-3A13-436C-5E95-233967EA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18" y="516157"/>
            <a:ext cx="2052973" cy="4105946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3CC4FFCB-5EB1-559D-F049-7F212FD741DF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什么是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809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9FBC6B63-FC41-A3B8-162D-126231032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0D3CED5E-B47D-6B2E-FAE8-2AA360C3EF51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6C625F-BAFA-3144-2F43-948D35F4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17" y="516157"/>
            <a:ext cx="2052973" cy="4105945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C59626DC-076B-B0CE-D07A-3D71C94EA24A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什么是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3533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>
          <a:extLst>
            <a:ext uri="{FF2B5EF4-FFF2-40B4-BE49-F238E27FC236}">
              <a16:creationId xmlns:a16="http://schemas.microsoft.com/office/drawing/2014/main" id="{C09C714C-B779-2568-CABE-1DCCFC72C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>
            <a:extLst>
              <a:ext uri="{FF2B5EF4-FFF2-40B4-BE49-F238E27FC236}">
                <a16:creationId xmlns:a16="http://schemas.microsoft.com/office/drawing/2014/main" id="{37B0680A-3193-7198-2B9C-35D0CDDF8A94}"/>
              </a:ext>
            </a:extLst>
          </p:cNvPr>
          <p:cNvSpPr/>
          <p:nvPr/>
        </p:nvSpPr>
        <p:spPr>
          <a:xfrm>
            <a:off x="5173200" y="323700"/>
            <a:ext cx="3630000" cy="4496100"/>
          </a:xfrm>
          <a:prstGeom prst="roundRect">
            <a:avLst>
              <a:gd name="adj" fmla="val 4197"/>
            </a:avLst>
          </a:prstGeom>
          <a:solidFill>
            <a:srgbClr val="FBBC0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4F30B-A752-A278-A343-6509B262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509" y="824116"/>
            <a:ext cx="1734176" cy="3468352"/>
          </a:xfrm>
          <a:prstGeom prst="rect">
            <a:avLst/>
          </a:prstGeom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D574D5F7-432F-8DFB-0733-1897AC2BEB01}"/>
              </a:ext>
            </a:extLst>
          </p:cNvPr>
          <p:cNvSpPr/>
          <p:nvPr/>
        </p:nvSpPr>
        <p:spPr>
          <a:xfrm>
            <a:off x="332200" y="323700"/>
            <a:ext cx="450030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什么是</a:t>
            </a:r>
            <a:r>
              <a:rPr lang="en-US" altLang="zh-CN" sz="2000" dirty="0"/>
              <a:t>edge-to-edge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全面屏体验</a:t>
            </a:r>
            <a:r>
              <a:rPr lang="en-US" altLang="zh-CN" sz="2000" dirty="0"/>
              <a:t>?</a:t>
            </a:r>
            <a:endParaRPr sz="20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2F4505-01CE-D0B0-76E2-C2440C584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818" y="824116"/>
            <a:ext cx="1734176" cy="34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9458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941</Words>
  <Application>Microsoft Office PowerPoint</Application>
  <PresentationFormat>全屏显示(16:9)</PresentationFormat>
  <Paragraphs>99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黑体</vt:lpstr>
      <vt:lpstr>Roboto Mono Light</vt:lpstr>
      <vt:lpstr>Consolas</vt:lpstr>
      <vt:lpstr>Google Sans</vt:lpstr>
      <vt:lpstr>Arial</vt:lpstr>
      <vt:lpstr>Wingdings</vt:lpstr>
      <vt:lpstr>DevFest 2024</vt:lpstr>
      <vt:lpstr>Android 15  edge-to-edge 全面屏体验</vt:lpstr>
      <vt:lpstr>什么是 edge-to-edge 全面屏体验?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如何启用 edge-to-edge 全面屏体验?</vt:lpstr>
      <vt:lpstr>PowerPoint 演示文稿</vt:lpstr>
      <vt:lpstr>PowerPoint 演示文稿</vt:lpstr>
      <vt:lpstr>如何适配 edge-to-edge 全面屏体验?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edge-to-edge 相关的API行为变更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霖 郭</cp:lastModifiedBy>
  <cp:revision>82</cp:revision>
  <dcterms:modified xsi:type="dcterms:W3CDTF">2024-11-02T13:04:25Z</dcterms:modified>
</cp:coreProperties>
</file>